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1" r:id="rId3"/>
    <p:sldId id="273" r:id="rId4"/>
    <p:sldId id="274" r:id="rId5"/>
    <p:sldId id="275" r:id="rId6"/>
    <p:sldId id="258" r:id="rId7"/>
    <p:sldId id="259" r:id="rId8"/>
    <p:sldId id="276" r:id="rId9"/>
    <p:sldId id="260" r:id="rId10"/>
    <p:sldId id="277" r:id="rId11"/>
    <p:sldId id="278" r:id="rId12"/>
    <p:sldId id="279" r:id="rId13"/>
    <p:sldId id="270" r:id="rId14"/>
    <p:sldId id="267" r:id="rId15"/>
    <p:sldId id="280" r:id="rId16"/>
    <p:sldId id="281" r:id="rId17"/>
    <p:sldId id="282" r:id="rId18"/>
    <p:sldId id="268" r:id="rId19"/>
    <p:sldId id="269" r:id="rId20"/>
    <p:sldId id="271" r:id="rId21"/>
    <p:sldId id="283" r:id="rId22"/>
    <p:sldId id="284" r:id="rId23"/>
    <p:sldId id="285" r:id="rId24"/>
    <p:sldId id="286" r:id="rId25"/>
    <p:sldId id="25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41C712-3BB7-41A4-AECF-E150B44D9213}" type="datetimeFigureOut">
              <a:rPr lang="en-US" smtClean="0"/>
              <a:pPr/>
              <a:t>5/19/2013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400E2-4D52-4785-815D-4F91C40E39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IQ" dirty="0" smtClean="0"/>
              <a:t>أزمة</a:t>
            </a:r>
            <a:endParaRPr lang="en-US" dirty="0"/>
          </a:p>
        </p:txBody>
      </p:sp>
      <p:sp>
        <p:nvSpPr>
          <p:cNvPr id="4" name="Slide Number Placeholder 3"/>
          <p:cNvSpPr>
            <a:spLocks noGrp="1"/>
          </p:cNvSpPr>
          <p:nvPr>
            <p:ph type="sldNum" sz="quarter" idx="10"/>
          </p:nvPr>
        </p:nvSpPr>
        <p:spPr/>
        <p:txBody>
          <a:bodyPr/>
          <a:lstStyle/>
          <a:p>
            <a:fld id="{6FB400E2-4D52-4785-815D-4F91C40E396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B400E2-4D52-4785-815D-4F91C40E396F}"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2800A34-6443-4698-A04C-C13E887B5311}" type="datetimeFigureOut">
              <a:rPr lang="en-US" smtClean="0"/>
              <a:pPr/>
              <a:t>5/19/2013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0F5CB04-E6ED-4D69-9BDA-FEED8FA555B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800A34-6443-4698-A04C-C13E887B5311}" type="datetimeFigureOut">
              <a:rPr lang="en-US" smtClean="0"/>
              <a:pPr/>
              <a:t>5/19/2013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5CB04-E6ED-4D69-9BDA-FEED8FA555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800A34-6443-4698-A04C-C13E887B5311}" type="datetimeFigureOut">
              <a:rPr lang="en-US" smtClean="0"/>
              <a:pPr/>
              <a:t>5/19/2013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5CB04-E6ED-4D69-9BDA-FEED8FA555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800A34-6443-4698-A04C-C13E887B5311}" type="datetimeFigureOut">
              <a:rPr lang="en-US" smtClean="0"/>
              <a:pPr/>
              <a:t>5/19/2013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5CB04-E6ED-4D69-9BDA-FEED8FA555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800A34-6443-4698-A04C-C13E887B5311}" type="datetimeFigureOut">
              <a:rPr lang="en-US" smtClean="0"/>
              <a:pPr/>
              <a:t>5/19/2013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5CB04-E6ED-4D69-9BDA-FEED8FA555B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800A34-6443-4698-A04C-C13E887B5311}" type="datetimeFigureOut">
              <a:rPr lang="en-US" smtClean="0"/>
              <a:pPr/>
              <a:t>5/19/2013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5CB04-E6ED-4D69-9BDA-FEED8FA555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2800A34-6443-4698-A04C-C13E887B5311}" type="datetimeFigureOut">
              <a:rPr lang="en-US" smtClean="0"/>
              <a:pPr/>
              <a:t>5/19/2013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F5CB04-E6ED-4D69-9BDA-FEED8FA555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800A34-6443-4698-A04C-C13E887B5311}" type="datetimeFigureOut">
              <a:rPr lang="en-US" smtClean="0"/>
              <a:pPr/>
              <a:t>5/19/2013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F5CB04-E6ED-4D69-9BDA-FEED8FA555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00A34-6443-4698-A04C-C13E887B5311}" type="datetimeFigureOut">
              <a:rPr lang="en-US" smtClean="0"/>
              <a:pPr/>
              <a:t>5/19/2013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F5CB04-E6ED-4D69-9BDA-FEED8FA555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800A34-6443-4698-A04C-C13E887B5311}" type="datetimeFigureOut">
              <a:rPr lang="en-US" smtClean="0"/>
              <a:pPr/>
              <a:t>5/19/2013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5CB04-E6ED-4D69-9BDA-FEED8FA555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2800A34-6443-4698-A04C-C13E887B5311}" type="datetimeFigureOut">
              <a:rPr lang="en-US" smtClean="0"/>
              <a:pPr/>
              <a:t>5/19/2013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0F5CB04-E6ED-4D69-9BDA-FEED8FA555B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2800A34-6443-4698-A04C-C13E887B5311}" type="datetimeFigureOut">
              <a:rPr lang="en-US" smtClean="0"/>
              <a:pPr/>
              <a:t>5/19/2013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0F5CB04-E6ED-4D69-9BDA-FEED8FA555B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IQ" sz="6000" dirty="0" smtClean="0">
                <a:solidFill>
                  <a:schemeClr val="tx1"/>
                </a:solidFill>
              </a:rPr>
              <a:t>أزمة المياه في العراق</a:t>
            </a:r>
            <a:endParaRPr lang="en-US" sz="6000" dirty="0">
              <a:solidFill>
                <a:schemeClr val="tx1"/>
              </a:solidFill>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smtClean="0"/>
              <a:t>النهر الثالث</a:t>
            </a:r>
            <a:endParaRPr lang="en-US" b="1" dirty="0"/>
          </a:p>
        </p:txBody>
      </p:sp>
      <p:sp>
        <p:nvSpPr>
          <p:cNvPr id="3" name="Content Placeholder 2"/>
          <p:cNvSpPr>
            <a:spLocks noGrp="1"/>
          </p:cNvSpPr>
          <p:nvPr>
            <p:ph idx="1"/>
          </p:nvPr>
        </p:nvSpPr>
        <p:spPr/>
        <p:txBody>
          <a:bodyPr>
            <a:normAutofit lnSpcReduction="10000"/>
          </a:bodyPr>
          <a:lstStyle/>
          <a:p>
            <a:pPr algn="r">
              <a:buFontTx/>
              <a:buChar char="-"/>
            </a:pPr>
            <a:r>
              <a:rPr lang="ar-IQ" dirty="0" smtClean="0"/>
              <a:t>- قناة طولها  500 كم وعرضها 80 م  ومعدل عمقها 4 م تبدأ من جنوب بغداد وتنتهي بشط البصرة.</a:t>
            </a:r>
          </a:p>
          <a:p>
            <a:pPr algn="r">
              <a:buFontTx/>
              <a:buChar char="-"/>
            </a:pPr>
            <a:r>
              <a:rPr lang="ar-IQ" dirty="0" smtClean="0"/>
              <a:t>- لسوء التنفيذ لم يحقق الطموح .</a:t>
            </a:r>
          </a:p>
          <a:p>
            <a:pPr algn="r">
              <a:buFontTx/>
              <a:buChar char="-"/>
            </a:pPr>
            <a:endParaRPr lang="ar-IQ" dirty="0" smtClean="0"/>
          </a:p>
          <a:p>
            <a:pPr algn="r">
              <a:buFontTx/>
              <a:buChar char="-"/>
            </a:pPr>
            <a:r>
              <a:rPr lang="ar-IQ" b="1" dirty="0" smtClean="0"/>
              <a:t>الأهوار أو البطائح</a:t>
            </a:r>
          </a:p>
          <a:p>
            <a:pPr algn="r">
              <a:buFontTx/>
              <a:buChar char="-"/>
            </a:pPr>
            <a:r>
              <a:rPr lang="ar-IQ" dirty="0" smtClean="0"/>
              <a:t>مساحتها ( 15 – 20 ) ألف كم مربع وتتوزع على محافظات </a:t>
            </a:r>
            <a:r>
              <a:rPr lang="ar-IQ" b="1" dirty="0" smtClean="0"/>
              <a:t>العمارة </a:t>
            </a:r>
          </a:p>
          <a:p>
            <a:pPr algn="r">
              <a:buFontTx/>
              <a:buChar char="-"/>
            </a:pPr>
            <a:r>
              <a:rPr lang="ar-IQ" b="1" dirty="0" smtClean="0"/>
              <a:t>والناصرية والبصرة</a:t>
            </a:r>
          </a:p>
          <a:p>
            <a:pPr algn="r">
              <a:buFontTx/>
              <a:buChar char="-"/>
            </a:pPr>
            <a:r>
              <a:rPr lang="ar-IQ" dirty="0" smtClean="0"/>
              <a:t>قال فيها الجاحظ في القرن العاشر الميلادي:</a:t>
            </a:r>
          </a:p>
          <a:p>
            <a:pPr algn="r">
              <a:buFontTx/>
              <a:buChar char="-"/>
            </a:pPr>
            <a:r>
              <a:rPr lang="ar-IQ" dirty="0" smtClean="0">
                <a:solidFill>
                  <a:srgbClr val="FF0000"/>
                </a:solidFill>
              </a:rPr>
              <a:t>لو اجتهد أعلم الناس وأطلق الناس أن يجمع في كتاب واحد منافع هذه البطيحة وهذه الأجمة لما قدر عليها</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562600"/>
          </a:xfrm>
        </p:spPr>
        <p:txBody>
          <a:bodyPr>
            <a:noAutofit/>
          </a:bodyPr>
          <a:lstStyle/>
          <a:p>
            <a:pPr algn="r"/>
            <a:r>
              <a:rPr lang="ar-SA" sz="1800" b="1" u="sng" dirty="0" smtClean="0"/>
              <a:t>تاريخ الإتفاقيات بشأن دجلة والفرات </a:t>
            </a:r>
            <a:r>
              <a:rPr lang="ar-SA" sz="1800" dirty="0" smtClean="0"/>
              <a:t>                                     </a:t>
            </a:r>
            <a:endParaRPr lang="en-US" sz="1800" dirty="0" smtClean="0"/>
          </a:p>
          <a:p>
            <a:pPr algn="r"/>
            <a:r>
              <a:rPr lang="ar-SA" sz="1800" dirty="0" smtClean="0"/>
              <a:t>- وردت فقرة ضمن معاهدة باريس في </a:t>
            </a:r>
            <a:r>
              <a:rPr lang="ar-SA" sz="1800" dirty="0" smtClean="0">
                <a:solidFill>
                  <a:srgbClr val="00B0F0"/>
                </a:solidFill>
              </a:rPr>
              <a:t>23/12/1920</a:t>
            </a:r>
            <a:r>
              <a:rPr lang="ar-SA" sz="1800" dirty="0" smtClean="0"/>
              <a:t> بين بريطانيا وفرنسا الدولتين المنتدبتين لسوريا والعراق تنص على تشكيل لجنة فنية مشتركة لفحص أي مشروع تنوي الحكومة الفرنسية القيام به في سوريا على نهري الفرات اودجلة من شأنه التأثير على المجريين قبل دخولهما منطقة الإنتداب البريطاني .   </a:t>
            </a:r>
            <a:endParaRPr lang="en-US" sz="1800" dirty="0" smtClean="0"/>
          </a:p>
          <a:p>
            <a:pPr algn="r"/>
            <a:r>
              <a:rPr lang="ar-SA" sz="1800" dirty="0" smtClean="0"/>
              <a:t>-  عام </a:t>
            </a:r>
            <a:r>
              <a:rPr lang="ar-SA" sz="1800" dirty="0" smtClean="0">
                <a:solidFill>
                  <a:srgbClr val="00B0F0"/>
                </a:solidFill>
              </a:rPr>
              <a:t>(1923)</a:t>
            </a:r>
            <a:r>
              <a:rPr lang="ar-SA" sz="1800" dirty="0" smtClean="0"/>
              <a:t> أفردت معاهدة لوزان بين الحلفاء وتركيا مادة بشأن المياه نصت على عقد إتفاق بين الدول المعنية من أجل المحافظة على الحقوق المكتسبة لكل منها. </a:t>
            </a:r>
            <a:endParaRPr lang="en-US" sz="1800" dirty="0" smtClean="0"/>
          </a:p>
          <a:p>
            <a:pPr algn="r"/>
            <a:r>
              <a:rPr lang="ar-SA" sz="1800" dirty="0" smtClean="0"/>
              <a:t>-  عام </a:t>
            </a:r>
            <a:r>
              <a:rPr lang="ar-SA" sz="1800" dirty="0" smtClean="0">
                <a:solidFill>
                  <a:srgbClr val="00B0F0"/>
                </a:solidFill>
              </a:rPr>
              <a:t>(1946) </a:t>
            </a:r>
            <a:r>
              <a:rPr lang="ar-SA" sz="1800" dirty="0" smtClean="0"/>
              <a:t>عقدت معاهدة الصداقة وحسن الجواربين تركيا والعراق وألحق بها بروتوكول يعالج موضوع المياه نص على التنسيق بين الدولتين بشأن قياس مستويات الجريان في أعالي النهرين وتبادل البيانات وكذلك التدارس المشترك حول أية مخططات لمشاريع مستقبلية عليهما </a:t>
            </a:r>
            <a:endParaRPr lang="en-US" sz="1800" dirty="0" smtClean="0"/>
          </a:p>
          <a:p>
            <a:pPr algn="r"/>
            <a:r>
              <a:rPr lang="ar-SA" sz="1800" dirty="0" smtClean="0"/>
              <a:t>-  عام </a:t>
            </a:r>
            <a:r>
              <a:rPr lang="ar-SA" sz="1800" dirty="0" smtClean="0">
                <a:solidFill>
                  <a:srgbClr val="00B0F0"/>
                </a:solidFill>
              </a:rPr>
              <a:t>(1980) </a:t>
            </a:r>
            <a:r>
              <a:rPr lang="ar-SA" sz="1800" dirty="0" smtClean="0"/>
              <a:t>تضمن محضر إجتماع الجنة العراقية التركية المشتركة للتعاون الإقتصادي والفني الموقع في أنقرة فصلا في موضوع المياه. وقد اتفق الطرفان على تشكيل لجنة فنية مشتركة مختصة وانضمت سوريا الى الإتفاقية عام </a:t>
            </a:r>
            <a:r>
              <a:rPr lang="ar-SA" sz="1800" dirty="0" smtClean="0">
                <a:solidFill>
                  <a:srgbClr val="00B0F0"/>
                </a:solidFill>
              </a:rPr>
              <a:t>(1983) </a:t>
            </a:r>
            <a:r>
              <a:rPr lang="ar-SA" sz="1800" dirty="0" smtClean="0"/>
              <a:t>غير أن اللجنة واجهت عقبات ومشاكل كثيرة بسبب تضارب المصالح والمتغيرات السياسية وعند اكتمال سد أتاتورك زادت التعقيدات و ساءت العلاقات الى الحد الذي أدى الى إلغاء اللجنة .</a:t>
            </a:r>
            <a:endParaRPr lang="en-US" sz="1800" dirty="0" smtClean="0"/>
          </a:p>
          <a:p>
            <a:pPr algn="r"/>
            <a:r>
              <a:rPr lang="ar-SA" sz="1800" dirty="0" smtClean="0"/>
              <a:t>-  عام </a:t>
            </a:r>
            <a:r>
              <a:rPr lang="ar-SA" sz="1800" dirty="0" smtClean="0">
                <a:solidFill>
                  <a:srgbClr val="00B0F0"/>
                </a:solidFill>
              </a:rPr>
              <a:t>(1987)</a:t>
            </a:r>
            <a:r>
              <a:rPr lang="ar-SA" sz="1800" dirty="0" smtClean="0"/>
              <a:t> وخلال زيارة لرئيس الوزراء التركي </a:t>
            </a:r>
            <a:r>
              <a:rPr lang="ar-SA" sz="1800" b="1" dirty="0" smtClean="0"/>
              <a:t>" توركوت أوزال "</a:t>
            </a:r>
            <a:r>
              <a:rPr lang="ar-SA" sz="1800" dirty="0" smtClean="0"/>
              <a:t> الى سوريا وقعت سوريا وتركيا إتفاقا يقضي بأن تكون كمية مياه نهر الفرات الواردة عبر الحدود التركية السورية أثناء ملء سد أتاتورك بما لا يقل عن (500) متر مكعب بالثانية . </a:t>
            </a:r>
            <a:endParaRPr lang="en-US" sz="1800" dirty="0" smtClean="0"/>
          </a:p>
          <a:p>
            <a:pPr algn="r"/>
            <a:r>
              <a:rPr lang="ar-SA" sz="1800" dirty="0" smtClean="0"/>
              <a:t>-  عام </a:t>
            </a:r>
            <a:r>
              <a:rPr lang="ar-SA" sz="1800" dirty="0" smtClean="0">
                <a:solidFill>
                  <a:srgbClr val="00B0F0"/>
                </a:solidFill>
              </a:rPr>
              <a:t>(1989)</a:t>
            </a:r>
            <a:r>
              <a:rPr lang="ar-SA" sz="1800" dirty="0" smtClean="0"/>
              <a:t> وقع العراق وسوريا إتفاقا يقضي بتحديد حصة العراق ب (58 %) من المياه الواردة للفرات عبر الحدود التركية السورية وحصة سوريا ب(42 %)                             </a:t>
            </a:r>
            <a:endParaRPr lang="en-US" sz="1800" dirty="0" smtClean="0"/>
          </a:p>
          <a:p>
            <a:pPr algn="r"/>
            <a:r>
              <a:rPr lang="ar-SA" sz="1800" dirty="0" smtClean="0"/>
              <a:t>-  عام </a:t>
            </a:r>
            <a:r>
              <a:rPr lang="ar-SA" sz="1800" dirty="0" smtClean="0">
                <a:solidFill>
                  <a:srgbClr val="00B0F0"/>
                </a:solidFill>
              </a:rPr>
              <a:t>(1990)</a:t>
            </a:r>
            <a:r>
              <a:rPr lang="ar-SA" sz="1800" dirty="0" smtClean="0"/>
              <a:t> طالبت الحكومة العراقية تركيا بزيادة الإطلاقات المائية للعراق في نهر دجلة بمعدلات (700) متر مكعب بالثانية وقد أدى رفض الحكومة التركية للطلب الى تعليق الإتفاقية الأمنية بين البلدين . </a:t>
            </a:r>
            <a:endParaRPr lang="en-US" sz="1800" dirty="0" smtClean="0"/>
          </a:p>
          <a:p>
            <a:pPr algn="r"/>
            <a:r>
              <a:rPr lang="en-GB" sz="1800" dirty="0" smtClean="0"/>
              <a:t> </a:t>
            </a:r>
            <a:endParaRPr lang="en-US" sz="1800" dirty="0" smtClean="0"/>
          </a:p>
          <a:p>
            <a:pPr algn="r"/>
            <a:r>
              <a:rPr lang="en-GB" sz="1800" dirty="0" smtClean="0"/>
              <a:t> </a:t>
            </a:r>
            <a:endParaRPr lang="en-US" sz="1800" dirty="0" smtClean="0"/>
          </a:p>
          <a:p>
            <a:pPr algn="r"/>
            <a:r>
              <a:rPr lang="en-GB" sz="1800" dirty="0" smtClean="0"/>
              <a:t> </a:t>
            </a:r>
            <a:endParaRPr lang="en-US" sz="1800" dirty="0" smtClean="0"/>
          </a:p>
          <a:p>
            <a:pPr algn="r"/>
            <a:r>
              <a:rPr lang="en-GB" sz="1800" dirty="0" smtClean="0"/>
              <a:t> </a:t>
            </a:r>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990600"/>
            <a:ext cx="8686800" cy="5334000"/>
          </a:xfrm>
        </p:spPr>
        <p:txBody>
          <a:bodyPr>
            <a:normAutofit fontScale="47500" lnSpcReduction="20000"/>
          </a:bodyPr>
          <a:lstStyle/>
          <a:p>
            <a:pPr algn="r" rtl="1"/>
            <a:r>
              <a:rPr lang="ar-SA" sz="5900" b="1" dirty="0" smtClean="0"/>
              <a:t>الموقف التركي خلال الثمانينات</a:t>
            </a:r>
            <a:endParaRPr lang="en-US" sz="5900" dirty="0" smtClean="0"/>
          </a:p>
          <a:p>
            <a:pPr algn="r"/>
            <a:r>
              <a:rPr lang="ar-SA" sz="5900" dirty="0" smtClean="0"/>
              <a:t>تبنت تركيا مقاربة من ثلاث مراحل طرحتها على اللجنة الفنية المشتركة في اجتماعها الخامس المنعقد في شهر تشرين الثاني (نوفمبر) عام (1984)  وهي :  </a:t>
            </a:r>
            <a:endParaRPr lang="ar-IQ" sz="5900" dirty="0" smtClean="0"/>
          </a:p>
          <a:p>
            <a:pPr algn="r"/>
            <a:r>
              <a:rPr lang="ar-IQ" sz="5900" dirty="0" smtClean="0"/>
              <a:t>                                                                                          </a:t>
            </a:r>
            <a:r>
              <a:rPr lang="ar-SA" sz="5900" dirty="0" smtClean="0"/>
              <a:t> - إجراء الدراسات العلمية المشتركة لجرد الموارد المائية المتاحة     </a:t>
            </a:r>
            <a:r>
              <a:rPr lang="ar-IQ" sz="5900" dirty="0" smtClean="0"/>
              <a:t>      </a:t>
            </a:r>
            <a:r>
              <a:rPr lang="ar-SA" sz="5900" dirty="0" smtClean="0"/>
              <a:t>- إجراء الدراسات العلمية المشتركة لجرد موارد الأرض  </a:t>
            </a:r>
            <a:r>
              <a:rPr lang="ar-IQ" sz="5900" dirty="0" smtClean="0"/>
              <a:t>         </a:t>
            </a:r>
            <a:r>
              <a:rPr lang="ar-SA" sz="5900" dirty="0" smtClean="0"/>
              <a:t>        - إجراء تقييم علمي للموارد المائية المتاحة والأراضي القابلة </a:t>
            </a:r>
            <a:r>
              <a:rPr lang="ar-IQ" sz="5900" dirty="0" smtClean="0"/>
              <a:t>                </a:t>
            </a:r>
            <a:r>
              <a:rPr lang="ar-SA" sz="5900" dirty="0" smtClean="0"/>
              <a:t>للزراعة</a:t>
            </a:r>
            <a:r>
              <a:rPr lang="ar-IQ" sz="5900" dirty="0" smtClean="0"/>
              <a:t> </a:t>
            </a:r>
            <a:r>
              <a:rPr lang="ar-SA" sz="5900" dirty="0" smtClean="0"/>
              <a:t>ومردودها الإنتاجي المتوقع في كل بلد          </a:t>
            </a:r>
            <a:r>
              <a:rPr lang="ar-IQ" sz="5900" dirty="0" smtClean="0"/>
              <a:t>                                                                                             </a:t>
            </a:r>
            <a:r>
              <a:rPr lang="ar-SA" sz="5900" dirty="0" smtClean="0"/>
              <a:t>   </a:t>
            </a:r>
            <a:r>
              <a:rPr lang="ar-IQ" sz="5900" dirty="0" smtClean="0"/>
              <a:t>ع</a:t>
            </a:r>
            <a:r>
              <a:rPr lang="ar-SA" sz="5900" dirty="0" smtClean="0"/>
              <a:t>لى إساس هذه الدراسات وما يتمخض عنها من نتائج تقول تركيا أن بالإمكان تحقيق استخدام أمثل و كفوء للموارد المائية المتاحة بتخصيص الكميات التي تمثل الحاجة الحقيقية للمياه في كل بلد كلما أمكن ذلك .           </a:t>
            </a:r>
            <a:endParaRPr lang="en-US" sz="5900" dirty="0" smtClean="0"/>
          </a:p>
          <a:p>
            <a:pPr algn="r"/>
            <a:r>
              <a:rPr lang="en-US"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6019800"/>
          </a:xfrm>
        </p:spPr>
        <p:txBody>
          <a:bodyPr>
            <a:noAutofit/>
          </a:bodyPr>
          <a:lstStyle/>
          <a:p>
            <a:pPr algn="r"/>
            <a:r>
              <a:rPr lang="ar-SA" sz="2400" b="1" u="sng" dirty="0" smtClean="0"/>
              <a:t>الموقف التركي</a:t>
            </a:r>
            <a:endParaRPr lang="en-US" sz="2400" dirty="0" smtClean="0"/>
          </a:p>
          <a:p>
            <a:pPr algn="r"/>
            <a:r>
              <a:rPr lang="ar-SA" sz="2400" dirty="0" smtClean="0"/>
              <a:t>يرتكز الموقف التركي على اعتبار حوضي دجلة والفرات حوضا واحدا وإنهما نهران عابران للحدود الجغرافية وليست لهما صفة الأنهار الدولية  كما هو واضح من تصريحات الرئيس التركي في السادس من مايس (ايار) ( 1990 )                                                                                                                       </a:t>
            </a:r>
            <a:r>
              <a:rPr lang="ar-SA" sz="2400" b="1" dirty="0" smtClean="0">
                <a:solidFill>
                  <a:srgbClr val="FF0000"/>
                </a:solidFill>
              </a:rPr>
              <a:t>" إن لتركيا السيادة على مواردها ولا ينبغي أن تخلق السدود التي تبنيها على نهري دجلة والفرات أية مشكلة دولية . ويجب أن يدرك الجميع أنه لا نهر الفرات ولا نهر دجلة من الأنهار الدولية فهما من الأنهار التركية حتى النقطة التي يغادران فيها الإقليم التركي فالنهر لا يمكن إعتباره دوليا إلا إذا كان يشكل الحدود بين دولتين أو أكثر ولكل دولة الحق الطبيعي في استغلال مواردها المائية كما تشاء وليس لأي دولة الحق في الإعتراض على ذلك "  </a:t>
            </a:r>
            <a:r>
              <a:rPr lang="ar-SA" sz="2800" dirty="0" smtClean="0"/>
              <a:t>و</a:t>
            </a:r>
            <a:r>
              <a:rPr lang="ar-SA" sz="2400" dirty="0" smtClean="0">
                <a:solidFill>
                  <a:srgbClr val="FF0000"/>
                </a:solidFill>
              </a:rPr>
              <a:t>                                       </a:t>
            </a:r>
            <a:endParaRPr lang="en-US" sz="2400" dirty="0" smtClean="0">
              <a:solidFill>
                <a:srgbClr val="FF0000"/>
              </a:solidFill>
            </a:endParaRPr>
          </a:p>
          <a:p>
            <a:pPr algn="r"/>
            <a:r>
              <a:rPr lang="ar-SA" sz="2400" dirty="0" smtClean="0">
                <a:solidFill>
                  <a:srgbClr val="FF0000"/>
                </a:solidFill>
              </a:rPr>
              <a:t> </a:t>
            </a:r>
            <a:r>
              <a:rPr lang="ar-SA" sz="2400" b="1" dirty="0" smtClean="0">
                <a:solidFill>
                  <a:srgbClr val="FF0000"/>
                </a:solidFill>
              </a:rPr>
              <a:t>" لا يحق للعراق أو سوريا الإدعاء بحصة في مياه تركيا أكثر من حق تركيا بحصة في نفطهم فالموضوع موضوع سيادة . لنا الحق في عمل ما نرغب به . مصادر المياه تركية ومصادر البترول مصادرهم وكما لانقول بمشاركتهم ببترولهم فلا يحق لهم القول بمشاركتهم لنا بمصادر مياهنا "</a:t>
            </a:r>
            <a:r>
              <a:rPr lang="ar-SA" sz="2400" b="1" dirty="0" smtClean="0"/>
              <a:t> </a:t>
            </a:r>
            <a:r>
              <a:rPr lang="ar-SA" sz="2400" dirty="0" smtClean="0"/>
              <a:t>                                      </a:t>
            </a:r>
            <a:endParaRPr lang="en-US" sz="2400" dirty="0" smtClean="0"/>
          </a:p>
          <a:p>
            <a:pPr algn="r"/>
            <a:r>
              <a:rPr lang="ar-SA" sz="2400" dirty="0" smtClean="0"/>
              <a:t>                                                                         </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935480"/>
            <a:ext cx="8686800" cy="4389120"/>
          </a:xfrm>
        </p:spPr>
        <p:txBody>
          <a:bodyPr/>
          <a:lstStyle/>
          <a:p>
            <a:endParaRPr lang="en-US" dirty="0"/>
          </a:p>
        </p:txBody>
      </p:sp>
      <p:graphicFrame>
        <p:nvGraphicFramePr>
          <p:cNvPr id="4098" name="Object 2"/>
          <p:cNvGraphicFramePr>
            <a:graphicFrameLocks noChangeAspect="1"/>
          </p:cNvGraphicFramePr>
          <p:nvPr/>
        </p:nvGraphicFramePr>
        <p:xfrm>
          <a:off x="762000" y="0"/>
          <a:ext cx="7467600" cy="6858000"/>
        </p:xfrm>
        <a:graphic>
          <a:graphicData uri="http://schemas.openxmlformats.org/presentationml/2006/ole">
            <p:oleObj spid="_x0000_s4098" name="Document" r:id="rId3" imgW="5961278" imgH="6946685" progId="Word.Document.12">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smtClean="0">
                <a:latin typeface="Arial" pitchFamily="34" charset="0"/>
                <a:cs typeface="Arial" pitchFamily="34" charset="0"/>
              </a:rPr>
              <a:t>إتفاقية عام (1937</a:t>
            </a:r>
            <a:r>
              <a:rPr lang="ar-IQ" dirty="0" smtClean="0"/>
              <a:t>)</a:t>
            </a:r>
            <a:endParaRPr lang="en-US" dirty="0"/>
          </a:p>
        </p:txBody>
      </p:sp>
      <p:sp>
        <p:nvSpPr>
          <p:cNvPr id="3" name="Content Placeholder 2"/>
          <p:cNvSpPr>
            <a:spLocks noGrp="1"/>
          </p:cNvSpPr>
          <p:nvPr>
            <p:ph idx="1"/>
          </p:nvPr>
        </p:nvSpPr>
        <p:spPr>
          <a:xfrm>
            <a:off x="152400" y="1935480"/>
            <a:ext cx="8763000" cy="4922520"/>
          </a:xfrm>
        </p:spPr>
        <p:txBody>
          <a:bodyPr>
            <a:normAutofit fontScale="92500" lnSpcReduction="10000"/>
          </a:bodyPr>
          <a:lstStyle/>
          <a:p>
            <a:pPr algn="r"/>
            <a:r>
              <a:rPr lang="ar-IQ" dirty="0" smtClean="0"/>
              <a:t> - عند تشكيل الحكومة العراقية عام (1921) ودخولها عصبة الأمم عام (1933) تنصلت إيران عن الإعتراف بالحدود القائمة بين البلدين فتقدم العراق بشكوى لعصبة الأمم .</a:t>
            </a:r>
          </a:p>
          <a:p>
            <a:pPr algn="r"/>
            <a:r>
              <a:rPr lang="ar-IQ" dirty="0" smtClean="0"/>
              <a:t>- أجابت إيران بأنها لاتعترف باتفاقية أرضروم لأن ممثلها لم يكن مخولا بالتوقيع وإن الوثائق التي يتبناها العراق قديمة لا أثر للعدل والإنصاف فيها وان الحدود يجب أن تمر في منتصف النهر.</a:t>
            </a:r>
          </a:p>
          <a:p>
            <a:pPr algn="r"/>
            <a:r>
              <a:rPr lang="ar-IQ" dirty="0" smtClean="0"/>
              <a:t>- بتنازل العراق عن ثلاثة كيلومترات أمام عبادان اعترفت إيران بسيادة العراق على كل شط العرب . ووقعت اتفاقية عام (1937) من قبل وزير الخارجية  العراقي </a:t>
            </a:r>
            <a:r>
              <a:rPr lang="ar-IQ" b="1" dirty="0" smtClean="0">
                <a:solidFill>
                  <a:srgbClr val="00B0F0"/>
                </a:solidFill>
              </a:rPr>
              <a:t>ناجي الأصيل </a:t>
            </a:r>
            <a:r>
              <a:rPr lang="ar-IQ" dirty="0" smtClean="0"/>
              <a:t>ووزير الخارجية اللإيراني </a:t>
            </a:r>
            <a:r>
              <a:rPr lang="ar-IQ" dirty="0" smtClean="0">
                <a:solidFill>
                  <a:srgbClr val="00B0F0"/>
                </a:solidFill>
              </a:rPr>
              <a:t>عناية الله سميعي </a:t>
            </a:r>
            <a:r>
              <a:rPr lang="ar-IQ" dirty="0" smtClean="0"/>
              <a:t>وقد نص البيان المشترك الذي تلا التوقيع والصادر في طهران على     </a:t>
            </a:r>
            <a:r>
              <a:rPr lang="ar-IQ" dirty="0" smtClean="0">
                <a:solidFill>
                  <a:srgbClr val="FF0000"/>
                </a:solidFill>
              </a:rPr>
              <a:t>” إن المفاوضات التي كانت دائرة منذ زمن بعيد بين الامبراطورية الايرانية وحكومة المملكة العراقية حول الحدود المشاعة بين الدولتين وقضية شط العرب قد تكللت بانجاح وانتهت بالتوقيع على معاهدة الحدود والبروتوكول الملحق بها وبتوقيع هذه الوثائق سويت الخلافات التي كانت قائمة منذ زمن بين الدولتين بصورة نهائية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76400"/>
            <a:ext cx="8610600" cy="4648200"/>
          </a:xfrm>
        </p:spPr>
        <p:txBody>
          <a:bodyPr>
            <a:normAutofit fontScale="92500" lnSpcReduction="10000"/>
          </a:bodyPr>
          <a:lstStyle/>
          <a:p>
            <a:pPr algn="r"/>
            <a:endParaRPr lang="ar-IQ" dirty="0" smtClean="0"/>
          </a:p>
          <a:p>
            <a:pPr algn="r"/>
            <a:r>
              <a:rPr lang="ar-IQ" sz="3200" dirty="0" smtClean="0"/>
              <a:t>- في 4 نيسان 1949 تقدمت المفوضية الإيرانية في بغداد بمشروع اتفاقية جديدة تتناصف فيه الدولتان الملاحة في شط العرب بحجة أن اتفاقية (1937) عقدت بحماية الإستعمار فرفضها العراق وأعادت الكرة في الأعوام (1959) ثم (1969 ) فارضة الأمر الواقع  مستغلة ظروف  ضعف العراق وصولا الى توقيع اتفاقية عام (1975 ) بين صدام حسين وشاه إيران.</a:t>
            </a:r>
          </a:p>
          <a:p>
            <a:pPr algn="r"/>
            <a:endParaRPr lang="ar-IQ" sz="3200" dirty="0" smtClean="0"/>
          </a:p>
          <a:p>
            <a:pPr algn="r"/>
            <a:r>
              <a:rPr lang="ar-IQ" sz="3200" dirty="0" smtClean="0"/>
              <a:t>- والمشكلة الآن هي تآكل الضفة العراقية لشط العرب بما يفقده (40)هكتار سنويا</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smtClean="0"/>
              <a:t>أزمة الروافد ذات المنبع الإيراني</a:t>
            </a:r>
            <a:endParaRPr lang="en-US" b="1" dirty="0"/>
          </a:p>
        </p:txBody>
      </p:sp>
      <p:sp>
        <p:nvSpPr>
          <p:cNvPr id="3" name="Content Placeholder 2"/>
          <p:cNvSpPr>
            <a:spLocks noGrp="1"/>
          </p:cNvSpPr>
          <p:nvPr>
            <p:ph idx="1"/>
          </p:nvPr>
        </p:nvSpPr>
        <p:spPr>
          <a:xfrm>
            <a:off x="457200" y="1935480"/>
            <a:ext cx="8458200" cy="4389120"/>
          </a:xfrm>
        </p:spPr>
        <p:txBody>
          <a:bodyPr/>
          <a:lstStyle/>
          <a:p>
            <a:pPr algn="r"/>
            <a:r>
              <a:rPr lang="ar-IQ" dirty="0" smtClean="0"/>
              <a:t>- بدأ ت مدن العراق الشرقية معاناتها المائية منذ خمسينيات القرن الماضي حيث بدأت إيران بإقامة السدود على الزاب الصغير وديالى وتحويل مجاري الأنهار الصغيرة العابرة  للحدود والتي تروي المد ن والقصبات العراقية المحاذية للحدود الإيرانية ثم تواصل مجراها لتصب في نهردجلة أو الأهوار الأمر الذي حرم العراق من حوالي (7) مليارمتر مكعب .</a:t>
            </a:r>
          </a:p>
          <a:p>
            <a:pPr algn="r"/>
            <a:endParaRPr lang="ar-IQ" dirty="0" smtClean="0"/>
          </a:p>
          <a:p>
            <a:pPr algn="r"/>
            <a:r>
              <a:rPr lang="ar-IQ" dirty="0" smtClean="0"/>
              <a:t>- وقد بلغ مجموع ما قطعته إيران أو قلصت تدفقه ما يزيد على ( 40 ) نهرا ورافدا كبيرا وصغيرا دائميا أو موسميا .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638800"/>
          </a:xfrm>
        </p:spPr>
        <p:txBody>
          <a:bodyPr>
            <a:normAutofit/>
          </a:bodyPr>
          <a:lstStyle/>
          <a:p>
            <a:pPr algn="r"/>
            <a:r>
              <a:rPr lang="ar-IQ" sz="3200" dirty="0" smtClean="0"/>
              <a:t>     - نهر الوند الذي يجري في خانقين ويروي (13 ) ألف هكتار قبل أن يصب في ديالى </a:t>
            </a:r>
          </a:p>
          <a:p>
            <a:pPr algn="r"/>
            <a:r>
              <a:rPr lang="ar-IQ" sz="3200" dirty="0" smtClean="0"/>
              <a:t>     - نهر كنجان جم الذي يروي بدرة وزرباطية   </a:t>
            </a:r>
          </a:p>
          <a:p>
            <a:pPr algn="r"/>
            <a:r>
              <a:rPr lang="ar-IQ" sz="3200" dirty="0" smtClean="0"/>
              <a:t>فاضطر العراق الى شق قناة من دجلة لارواء زرباطية            - نهر وادي كنكير الذي يروي  قضاءمندلي فتم إرواء القضاء من نهر ديالى</a:t>
            </a:r>
          </a:p>
          <a:p>
            <a:pPr algn="r"/>
            <a:r>
              <a:rPr lang="ar-IQ" sz="3200" dirty="0" smtClean="0"/>
              <a:t>     - نهر دويريج الذي كان يصب في المشرح وكذلك نهر  الطيب </a:t>
            </a:r>
          </a:p>
          <a:p>
            <a:pPr algn="r"/>
            <a:r>
              <a:rPr lang="ar-IQ" sz="3200" dirty="0" smtClean="0"/>
              <a:t>     - نهر الكرخة الذي يصب في هور الحويزة </a:t>
            </a:r>
          </a:p>
          <a:p>
            <a:pPr algn="r"/>
            <a:r>
              <a:rPr lang="ar-IQ" sz="3200" dirty="0" smtClean="0"/>
              <a:t>     - نهر الكارون</a:t>
            </a:r>
            <a:endParaRPr lang="en-US" sz="3200"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قوانين المياه الدولية</a:t>
            </a:r>
            <a:endParaRPr lang="en-US" dirty="0"/>
          </a:p>
        </p:txBody>
      </p:sp>
      <p:sp>
        <p:nvSpPr>
          <p:cNvPr id="3" name="Content Placeholder 2"/>
          <p:cNvSpPr>
            <a:spLocks noGrp="1"/>
          </p:cNvSpPr>
          <p:nvPr>
            <p:ph idx="1"/>
          </p:nvPr>
        </p:nvSpPr>
        <p:spPr>
          <a:xfrm>
            <a:off x="457200" y="2286000"/>
            <a:ext cx="8229600" cy="4343400"/>
          </a:xfrm>
        </p:spPr>
        <p:txBody>
          <a:bodyPr/>
          <a:lstStyle/>
          <a:p>
            <a:pPr algn="r">
              <a:buNone/>
            </a:pPr>
            <a:r>
              <a:rPr lang="ar-IQ" dirty="0" smtClean="0"/>
              <a:t>- عام </a:t>
            </a:r>
            <a:r>
              <a:rPr lang="ar-IQ" dirty="0" smtClean="0">
                <a:solidFill>
                  <a:srgbClr val="00B0F0"/>
                </a:solidFill>
              </a:rPr>
              <a:t>1815</a:t>
            </a:r>
            <a:r>
              <a:rPr lang="ar-IQ" dirty="0" smtClean="0"/>
              <a:t> عقدت اتفاقية فيينا لتنظيم استخدام الأنهر الدولية  في الأغراض الملاحية ..... وقد عرفت الأنهار الدولية بأنها  </a:t>
            </a:r>
          </a:p>
          <a:p>
            <a:pPr algn="r">
              <a:buNone/>
            </a:pPr>
            <a:r>
              <a:rPr lang="ar-IQ" dirty="0" smtClean="0"/>
              <a:t> ” </a:t>
            </a:r>
            <a:r>
              <a:rPr lang="ar-IQ" dirty="0" smtClean="0">
                <a:solidFill>
                  <a:srgbClr val="FF0000"/>
                </a:solidFill>
              </a:rPr>
              <a:t>الأنهارالصالحة للملاحة التي تفصل أو تخترق عدة دول</a:t>
            </a:r>
            <a:r>
              <a:rPr lang="ar-IQ" dirty="0" smtClean="0"/>
              <a:t>“    </a:t>
            </a:r>
          </a:p>
          <a:p>
            <a:pPr algn="r">
              <a:buNone/>
            </a:pPr>
            <a:r>
              <a:rPr lang="ar-IQ" dirty="0" smtClean="0"/>
              <a:t>  - عام </a:t>
            </a:r>
            <a:r>
              <a:rPr lang="ar-IQ" dirty="0" smtClean="0">
                <a:solidFill>
                  <a:srgbClr val="00B0F0"/>
                </a:solidFill>
              </a:rPr>
              <a:t>1856</a:t>
            </a:r>
            <a:r>
              <a:rPr lang="ar-IQ" dirty="0" smtClean="0"/>
              <a:t> عقدة معاهدة باريس التي اعتبرت نهر الدانوب نهرا دوليا وشمل ذلك روافده </a:t>
            </a:r>
          </a:p>
          <a:p>
            <a:pPr algn="r">
              <a:buNone/>
            </a:pPr>
            <a:r>
              <a:rPr lang="ar-IQ" dirty="0" smtClean="0"/>
              <a:t> - عام </a:t>
            </a:r>
            <a:r>
              <a:rPr lang="ar-IQ" dirty="0" smtClean="0">
                <a:solidFill>
                  <a:srgbClr val="00B0F0"/>
                </a:solidFill>
              </a:rPr>
              <a:t>1878</a:t>
            </a:r>
            <a:r>
              <a:rPr lang="ar-IQ" dirty="0" smtClean="0"/>
              <a:t> عقدت معاهدة برلين</a:t>
            </a:r>
          </a:p>
          <a:p>
            <a:pPr algn="r">
              <a:buNone/>
            </a:pPr>
            <a:r>
              <a:rPr lang="ar-IQ" dirty="0" smtClean="0"/>
              <a:t> - عام </a:t>
            </a:r>
            <a:r>
              <a:rPr lang="ar-IQ" dirty="0" smtClean="0">
                <a:solidFill>
                  <a:srgbClr val="00B0F0"/>
                </a:solidFill>
              </a:rPr>
              <a:t>1883</a:t>
            </a:r>
            <a:r>
              <a:rPr lang="ar-IQ" dirty="0" smtClean="0"/>
              <a:t> عقدت معاهدة لندن </a:t>
            </a:r>
          </a:p>
          <a:p>
            <a:pPr algn="r">
              <a:buNone/>
            </a:pPr>
            <a:r>
              <a:rPr lang="ar-IQ" dirty="0" smtClean="0"/>
              <a:t> - عام </a:t>
            </a:r>
            <a:r>
              <a:rPr lang="ar-IQ" dirty="0" smtClean="0">
                <a:solidFill>
                  <a:srgbClr val="00B0F0"/>
                </a:solidFill>
              </a:rPr>
              <a:t>1919</a:t>
            </a:r>
            <a:r>
              <a:rPr lang="ar-IQ" dirty="0" smtClean="0"/>
              <a:t> عقدت معاهدة فرساي </a:t>
            </a:r>
          </a:p>
          <a:p>
            <a:pPr algn="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Shakir\Desktop\regulation_of_the_tigris_and_euphrates_rivers.jpg"/>
          <p:cNvPicPr>
            <a:picLocks noGrp="1" noChangeAspect="1" noChangeArrowheads="1"/>
          </p:cNvPicPr>
          <p:nvPr>
            <p:ph idx="1"/>
          </p:nvPr>
        </p:nvPicPr>
        <p:blipFill>
          <a:blip r:embed="rId2"/>
          <a:srcRect/>
          <a:stretch>
            <a:fillRect/>
          </a:stretch>
        </p:blipFill>
        <p:spPr bwMode="auto">
          <a:xfrm>
            <a:off x="1981200" y="0"/>
            <a:ext cx="54102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09600"/>
            <a:ext cx="8229600" cy="5516563"/>
          </a:xfrm>
        </p:spPr>
        <p:txBody>
          <a:bodyPr>
            <a:normAutofit lnSpcReduction="10000"/>
          </a:bodyPr>
          <a:lstStyle/>
          <a:p>
            <a:pPr algn="r"/>
            <a:endParaRPr lang="en-US" dirty="0" smtClean="0"/>
          </a:p>
          <a:p>
            <a:pPr algn="r"/>
            <a:r>
              <a:rPr lang="ar-IQ" sz="3200" dirty="0" smtClean="0"/>
              <a:t>- جرى القياس على هذا التعريف في الإستخدامات غير الملاحية حيث نشرت الأمم المتحدة لحد عام 1974 (300 )  اتفاقية دولية تحت بند استخدام الأنهر الدولية لغير أغراض الملاحة  </a:t>
            </a:r>
          </a:p>
          <a:p>
            <a:pPr algn="r"/>
            <a:r>
              <a:rPr lang="ar-IQ" sz="3200" dirty="0" smtClean="0"/>
              <a:t>تكمن أهمية هذه اللإتفاقيات والمعاهدات في تكرار اعتمادها على نفس الأسس والمباديء:</a:t>
            </a:r>
          </a:p>
          <a:p>
            <a:pPr algn="r"/>
            <a:r>
              <a:rPr lang="ar-IQ" sz="3200" dirty="0" smtClean="0"/>
              <a:t>  - حرية الدول في الإنتفاع من المياه التي تمر عبر أراضيها</a:t>
            </a:r>
          </a:p>
          <a:p>
            <a:pPr algn="r"/>
            <a:r>
              <a:rPr lang="ar-IQ" sz="3200" dirty="0" smtClean="0"/>
              <a:t> - عدم احداث ضرر للغير من الدول المتشاطئة</a:t>
            </a:r>
          </a:p>
          <a:p>
            <a:pPr algn="r"/>
            <a:r>
              <a:rPr lang="ar-IQ" sz="3200" dirty="0" smtClean="0"/>
              <a:t> - التشاور قبل إقامة المشاريع على المجرى المائي</a:t>
            </a:r>
          </a:p>
          <a:p>
            <a:pPr algn="r"/>
            <a:r>
              <a:rPr lang="ar-IQ" sz="3200" dirty="0" smtClean="0"/>
              <a:t> - إحترام الحقوق التاريخية المكتسبة لدول المجرى</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914400"/>
            <a:ext cx="8686800" cy="5638800"/>
          </a:xfrm>
        </p:spPr>
        <p:txBody>
          <a:bodyPr>
            <a:normAutofit lnSpcReduction="10000"/>
          </a:bodyPr>
          <a:lstStyle/>
          <a:p>
            <a:pPr algn="r"/>
            <a:r>
              <a:rPr lang="ar-IQ" dirty="0" smtClean="0"/>
              <a:t>- اول نزاع دولي حول حقوق الدول في المياه العابرة للحدود عام </a:t>
            </a:r>
            <a:r>
              <a:rPr lang="ar-IQ" dirty="0" smtClean="0">
                <a:solidFill>
                  <a:srgbClr val="00B0F0"/>
                </a:solidFill>
              </a:rPr>
              <a:t>1895</a:t>
            </a:r>
            <a:r>
              <a:rPr lang="ar-IQ" dirty="0" smtClean="0"/>
              <a:t> بين المكسيك والولايات المتحدة الأمريكية حول مجرى نهر </a:t>
            </a:r>
            <a:r>
              <a:rPr lang="ar-IQ" b="1" dirty="0" smtClean="0"/>
              <a:t>ريوغراندي</a:t>
            </a:r>
            <a:r>
              <a:rPr lang="ar-IQ" dirty="0" smtClean="0"/>
              <a:t> .</a:t>
            </a:r>
          </a:p>
          <a:p>
            <a:pPr algn="r"/>
            <a:r>
              <a:rPr lang="ar-IQ" dirty="0" smtClean="0"/>
              <a:t>- عام 1906 طرح المدعي العام الأمريكي رأيه المثير للجدل والذي يقول بالسيادة المطلقة للدول في التصرف بجزء النهر الواقع في أراضيها بغض النظر عما يلحق الدول المتشاطئة من أضرار.</a:t>
            </a:r>
          </a:p>
          <a:p>
            <a:pPr algn="r"/>
            <a:r>
              <a:rPr lang="ar-IQ" dirty="0" smtClean="0"/>
              <a:t>- في اجتماع مدريد عام </a:t>
            </a:r>
            <a:r>
              <a:rPr lang="ar-IQ" dirty="0" smtClean="0">
                <a:solidFill>
                  <a:srgbClr val="00B0F0"/>
                </a:solidFill>
              </a:rPr>
              <a:t>(1911</a:t>
            </a:r>
            <a:r>
              <a:rPr lang="ar-IQ" dirty="0" smtClean="0"/>
              <a:t> </a:t>
            </a:r>
            <a:r>
              <a:rPr lang="ar-IQ" dirty="0" smtClean="0">
                <a:solidFill>
                  <a:srgbClr val="00B0F0"/>
                </a:solidFill>
              </a:rPr>
              <a:t>)</a:t>
            </a:r>
            <a:r>
              <a:rPr lang="ar-IQ" dirty="0" smtClean="0"/>
              <a:t> ناقش معهد القانون الدولي موضوع المياه المشتركة وصدر عنه الإعلان الذي يتضمن الأسس التالية:</a:t>
            </a:r>
          </a:p>
          <a:p>
            <a:pPr algn="r"/>
            <a:r>
              <a:rPr lang="ar-IQ" dirty="0" smtClean="0"/>
              <a:t>   - لا يجوز اقامة منشآت مائية دون موافقة جميع الدول المتشاطئة.</a:t>
            </a:r>
          </a:p>
          <a:p>
            <a:pPr algn="r"/>
            <a:r>
              <a:rPr lang="ar-IQ" dirty="0" smtClean="0"/>
              <a:t>   - تمنع التعديلات الضارة بالمياه .</a:t>
            </a:r>
          </a:p>
          <a:p>
            <a:pPr algn="r"/>
            <a:r>
              <a:rPr lang="ar-IQ" dirty="0" smtClean="0"/>
              <a:t>   - لا يجوز انشاء المشاريع المسرفة في استهلاك المياه.</a:t>
            </a:r>
          </a:p>
          <a:p>
            <a:pPr algn="r"/>
            <a:r>
              <a:rPr lang="ar-IQ" dirty="0" smtClean="0"/>
              <a:t>   - لا يجوزلدول المصب اقامة مشاريع يمكن ان تحدث فيضانات في دول المنبع   </a:t>
            </a:r>
          </a:p>
          <a:p>
            <a:pPr algn="r"/>
            <a:r>
              <a:rPr lang="ar-IQ" dirty="0" smtClean="0"/>
              <a:t> - قيام الدول المعنية بتعيين لجان مشتركة دائمة لإدارة المشاريع المقامة على النهر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990600"/>
            <a:ext cx="8686800" cy="5334000"/>
          </a:xfrm>
        </p:spPr>
        <p:txBody>
          <a:bodyPr>
            <a:noAutofit/>
          </a:bodyPr>
          <a:lstStyle/>
          <a:p>
            <a:pPr algn="r"/>
            <a:r>
              <a:rPr lang="ar-IQ" sz="2800" dirty="0" smtClean="0"/>
              <a:t>وقد تطور القانون الدولي مع الزمن باتجاه تبني مبدأ العدالة والانصاف في استغلال مياه النهر الدولي على اساس نظرية السيادة المقيدة للدول في استغلال جزء النهر المار بأراضيها.</a:t>
            </a:r>
          </a:p>
          <a:p>
            <a:pPr algn="r"/>
            <a:r>
              <a:rPr lang="ar-IQ" sz="2800" dirty="0" smtClean="0"/>
              <a:t>  - في عام 1</a:t>
            </a:r>
            <a:r>
              <a:rPr lang="ar-IQ" sz="2800" dirty="0" smtClean="0">
                <a:solidFill>
                  <a:srgbClr val="00B0F0"/>
                </a:solidFill>
              </a:rPr>
              <a:t>956</a:t>
            </a:r>
            <a:r>
              <a:rPr lang="ar-IQ" sz="2800" dirty="0" smtClean="0"/>
              <a:t> شكلت لجنة دولية لتثبيت قواعد القانون الدولي في استغلال مياه الأنهار الدولية فأصدرت في العام التالي مشروع القرار الذي نص على احترام حقوق الدول المتشاطئة ومنع اجراء أي تغييرعلى الوضع الطبيعي للمياه من شأنه الإضرار بحقوق الآخرين .</a:t>
            </a:r>
          </a:p>
          <a:p>
            <a:pPr algn="r"/>
            <a:r>
              <a:rPr lang="ar-IQ" sz="2800" dirty="0" smtClean="0"/>
              <a:t> - اجتماع رابطة القانون الدولي في هلسنكي عام </a:t>
            </a:r>
            <a:r>
              <a:rPr lang="ar-IQ" sz="2800" dirty="0" smtClean="0">
                <a:solidFill>
                  <a:srgbClr val="00B0F0"/>
                </a:solidFill>
              </a:rPr>
              <a:t>1966</a:t>
            </a:r>
            <a:r>
              <a:rPr lang="ar-IQ" sz="2800" dirty="0" smtClean="0"/>
              <a:t> وضع عددا من القواعد كمؤشرات للسبل القانونية لادارة المياه وحل المنازعات بين الدول المنتفعة حول استغلال النهر الدولي سميت ب ( </a:t>
            </a:r>
            <a:r>
              <a:rPr lang="ar-IQ" sz="2800" b="1" dirty="0" smtClean="0">
                <a:solidFill>
                  <a:srgbClr val="FF0000"/>
                </a:solidFill>
              </a:rPr>
              <a:t>قواعد هلسنكي </a:t>
            </a:r>
            <a:r>
              <a:rPr lang="ar-IQ" sz="2800" dirty="0" smtClean="0"/>
              <a:t>) </a:t>
            </a:r>
          </a:p>
          <a:p>
            <a:pPr algn="r"/>
            <a:r>
              <a:rPr lang="ar-IQ" sz="2800" dirty="0" smtClean="0"/>
              <a:t> - وقد أكدت نفس المباديء الفقرة (21 ) في اعلان ستوكهولم عام </a:t>
            </a:r>
            <a:r>
              <a:rPr lang="ar-IQ" sz="2800" dirty="0" smtClean="0">
                <a:solidFill>
                  <a:srgbClr val="00B0F0"/>
                </a:solidFill>
              </a:rPr>
              <a:t>1972</a:t>
            </a:r>
            <a:r>
              <a:rPr lang="ar-IQ" sz="2800" dirty="0" smtClean="0"/>
              <a:t> حول البيئة الإنسانية وعدم الاضرار بها.</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838200"/>
            <a:ext cx="8686800" cy="5715000"/>
          </a:xfrm>
        </p:spPr>
        <p:txBody>
          <a:bodyPr>
            <a:normAutofit fontScale="92500" lnSpcReduction="20000"/>
          </a:bodyPr>
          <a:lstStyle/>
          <a:p>
            <a:pPr algn="r"/>
            <a:r>
              <a:rPr lang="ar-IQ" sz="3000" dirty="0" smtClean="0"/>
              <a:t>- ولغرض سد النقص وتحديث القانون الدولي بشأن اسخدامات المياه فقد اتخذت الجمعية العامة للامم المتحدة قرارا عام 1970 يوصي لجنة القانون الدولي بدراسة وضع قانون دولي إطاري بشأن استخدام المجاري المائية الدولية في الأغراض غير الملاحية. </a:t>
            </a:r>
          </a:p>
          <a:p>
            <a:pPr algn="r"/>
            <a:r>
              <a:rPr lang="ar-IQ" sz="3000" dirty="0" smtClean="0"/>
              <a:t>- انجزت اللجنة الإتفاقية التي اعتمدتها الجمعية العامة للامم المتحدة في </a:t>
            </a:r>
            <a:r>
              <a:rPr lang="ar-IQ" sz="3000" smtClean="0">
                <a:solidFill>
                  <a:srgbClr val="00B0F0"/>
                </a:solidFill>
              </a:rPr>
              <a:t>21 </a:t>
            </a:r>
            <a:r>
              <a:rPr lang="ar-IQ" sz="3000" smtClean="0">
                <a:solidFill>
                  <a:srgbClr val="00B0F0"/>
                </a:solidFill>
              </a:rPr>
              <a:t>آذار(مارس) </a:t>
            </a:r>
            <a:r>
              <a:rPr lang="ar-IQ" sz="3000" dirty="0" smtClean="0">
                <a:solidFill>
                  <a:srgbClr val="00B0F0"/>
                </a:solidFill>
              </a:rPr>
              <a:t>1997</a:t>
            </a:r>
            <a:r>
              <a:rPr lang="ar-IQ" sz="3000" dirty="0" smtClean="0"/>
              <a:t> . والتي سميت</a:t>
            </a:r>
          </a:p>
          <a:p>
            <a:pPr algn="r"/>
            <a:r>
              <a:rPr lang="ar-IQ" sz="3000" dirty="0" smtClean="0"/>
              <a:t> </a:t>
            </a:r>
          </a:p>
          <a:p>
            <a:pPr algn="ctr"/>
            <a:r>
              <a:rPr lang="ar-IQ" sz="3000" b="1" dirty="0" smtClean="0">
                <a:solidFill>
                  <a:srgbClr val="FF0000"/>
                </a:solidFill>
              </a:rPr>
              <a:t>إتفاقية قانون استخدام المجاري المائية للأغراض غير الملاحية</a:t>
            </a:r>
          </a:p>
          <a:p>
            <a:pPr algn="ctr"/>
            <a:endParaRPr lang="ar-IQ" sz="3000" b="1" dirty="0" smtClean="0">
              <a:solidFill>
                <a:srgbClr val="FF0000"/>
              </a:solidFill>
            </a:endParaRPr>
          </a:p>
          <a:p>
            <a:pPr algn="r"/>
            <a:r>
              <a:rPr lang="ar-IQ" sz="3000" dirty="0" smtClean="0"/>
              <a:t>- عرفت هذه الاتفاقية النهر الدولي :</a:t>
            </a:r>
          </a:p>
          <a:p>
            <a:pPr algn="r"/>
            <a:endParaRPr lang="ar-IQ" sz="3000" dirty="0" smtClean="0"/>
          </a:p>
          <a:p>
            <a:pPr algn="ctr"/>
            <a:r>
              <a:rPr lang="ar-IQ" sz="3000" b="1" dirty="0" smtClean="0">
                <a:solidFill>
                  <a:srgbClr val="FF0000"/>
                </a:solidFill>
              </a:rPr>
              <a:t>أي مجرى مائي تقع أجزاءه في دول مختلفة</a:t>
            </a:r>
          </a:p>
          <a:p>
            <a:pPr algn="ctr"/>
            <a:endParaRPr lang="ar-IQ" b="1" dirty="0" smtClean="0">
              <a:solidFill>
                <a:srgbClr val="FF0000"/>
              </a:solidFill>
            </a:endParaRPr>
          </a:p>
          <a:p>
            <a:pPr algn="r"/>
            <a:r>
              <a:rPr lang="ar-IQ" b="1" dirty="0" smtClean="0">
                <a:solidFill>
                  <a:srgbClr val="FF0000"/>
                </a:solidFill>
              </a:rPr>
              <a:t>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التوصيات</a:t>
            </a:r>
            <a:endParaRPr lang="en-US" dirty="0"/>
          </a:p>
        </p:txBody>
      </p:sp>
      <p:sp>
        <p:nvSpPr>
          <p:cNvPr id="3" name="Content Placeholder 2"/>
          <p:cNvSpPr>
            <a:spLocks noGrp="1"/>
          </p:cNvSpPr>
          <p:nvPr>
            <p:ph idx="1"/>
          </p:nvPr>
        </p:nvSpPr>
        <p:spPr/>
        <p:txBody>
          <a:bodyPr>
            <a:normAutofit/>
          </a:bodyPr>
          <a:lstStyle/>
          <a:p>
            <a:pPr algn="r"/>
            <a:r>
              <a:rPr lang="ar-IQ" sz="3200" dirty="0" smtClean="0"/>
              <a:t>- </a:t>
            </a:r>
            <a:r>
              <a:rPr lang="ar-IQ" sz="3200" dirty="0" smtClean="0">
                <a:solidFill>
                  <a:srgbClr val="00B050"/>
                </a:solidFill>
              </a:rPr>
              <a:t>ضمان حصة العراق المائية المنصفة</a:t>
            </a:r>
          </a:p>
          <a:p>
            <a:pPr algn="r"/>
            <a:r>
              <a:rPr lang="ar-IQ" sz="3200" dirty="0" smtClean="0"/>
              <a:t>مبدأ الصفقة المتكاملة , التحكيم الدولي</a:t>
            </a:r>
          </a:p>
          <a:p>
            <a:pPr algn="r"/>
            <a:r>
              <a:rPr lang="ar-IQ" sz="3200" dirty="0" smtClean="0"/>
              <a:t> - </a:t>
            </a:r>
            <a:r>
              <a:rPr lang="ar-IQ" sz="3200" dirty="0" smtClean="0">
                <a:solidFill>
                  <a:srgbClr val="00B050"/>
                </a:solidFill>
              </a:rPr>
              <a:t>إيجاد مصادر مائية بديلة</a:t>
            </a:r>
          </a:p>
          <a:p>
            <a:pPr algn="r"/>
            <a:r>
              <a:rPr lang="ar-IQ" sz="3200" dirty="0" smtClean="0"/>
              <a:t>حصاد المياه , التحلية , المياه الجوفية</a:t>
            </a:r>
          </a:p>
          <a:p>
            <a:pPr algn="r"/>
            <a:r>
              <a:rPr lang="ar-IQ" sz="3200" dirty="0" smtClean="0"/>
              <a:t>- </a:t>
            </a:r>
            <a:r>
              <a:rPr lang="ar-IQ" sz="3200" dirty="0" smtClean="0">
                <a:solidFill>
                  <a:srgbClr val="00B050"/>
                </a:solidFill>
              </a:rPr>
              <a:t>ترشيد الإستهلاك</a:t>
            </a:r>
          </a:p>
          <a:p>
            <a:pPr algn="r"/>
            <a:r>
              <a:rPr lang="ar-IQ" sz="3200" dirty="0" smtClean="0"/>
              <a:t>تقنيات الإرواء الحديثة , منع الهدر , ترميم شبكات التوزيع</a:t>
            </a:r>
          </a:p>
          <a:p>
            <a:pPr algn="r"/>
            <a:r>
              <a:rPr lang="ar-IQ" sz="3200" dirty="0" smtClean="0"/>
              <a:t>- </a:t>
            </a:r>
            <a:r>
              <a:rPr lang="ar-IQ" sz="3200" dirty="0" smtClean="0">
                <a:solidFill>
                  <a:srgbClr val="00B050"/>
                </a:solidFill>
              </a:rPr>
              <a:t>منع التلوث </a:t>
            </a:r>
            <a:endParaRPr lang="en-US" sz="3200" dirty="0">
              <a:solidFill>
                <a:srgbClr val="00B05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pic>
        <p:nvPicPr>
          <p:cNvPr id="1026" name="Picture 2" descr="C:\Users\Shakir\Desktop\5.jpg"/>
          <p:cNvPicPr>
            <a:picLocks noGrp="1" noChangeAspect="1" noChangeArrowheads="1"/>
          </p:cNvPicPr>
          <p:nvPr>
            <p:ph idx="1"/>
          </p:nvPr>
        </p:nvPicPr>
        <p:blipFill>
          <a:blip r:embed="rId2"/>
          <a:srcRect/>
          <a:stretch>
            <a:fillRect/>
          </a:stretch>
        </p:blipFill>
        <p:spPr bwMode="auto">
          <a:xfrm>
            <a:off x="0" y="228600"/>
            <a:ext cx="9143999" cy="6629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smtClean="0">
                <a:latin typeface="Arial" pitchFamily="34" charset="0"/>
                <a:cs typeface="Arial" pitchFamily="34" charset="0"/>
              </a:rPr>
              <a:t>نهر الفرات</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pPr algn="r"/>
            <a:r>
              <a:rPr lang="ar-IQ" dirty="0" smtClean="0"/>
              <a:t> -  يبلغ طوله     2800  كم</a:t>
            </a:r>
          </a:p>
          <a:p>
            <a:pPr algn="r"/>
            <a:r>
              <a:rPr lang="ar-IQ" dirty="0" smtClean="0"/>
              <a:t>- معدل إيراداته المائية السنوية  33 مليار متر مكعب</a:t>
            </a:r>
          </a:p>
          <a:p>
            <a:pPr algn="r"/>
            <a:r>
              <a:rPr lang="ar-IQ" dirty="0" smtClean="0"/>
              <a:t>- اعلى إيراد مسجل  56.4 مليار متر مكعب</a:t>
            </a:r>
          </a:p>
          <a:p>
            <a:pPr algn="r"/>
            <a:r>
              <a:rPr lang="ar-IQ" dirty="0" smtClean="0"/>
              <a:t>- السدود المقامة عليه</a:t>
            </a:r>
          </a:p>
          <a:p>
            <a:pPr algn="r">
              <a:buNone/>
            </a:pPr>
            <a:r>
              <a:rPr lang="ar-IQ" dirty="0" smtClean="0"/>
              <a:t>    في سوريا  </a:t>
            </a:r>
          </a:p>
          <a:p>
            <a:pPr algn="r">
              <a:buNone/>
            </a:pPr>
            <a:r>
              <a:rPr lang="ar-IQ" dirty="0" smtClean="0"/>
              <a:t>سد الثورة وسد تشرين</a:t>
            </a:r>
          </a:p>
          <a:p>
            <a:pPr algn="r">
              <a:buNone/>
            </a:pPr>
            <a:r>
              <a:rPr lang="ar-IQ" dirty="0" smtClean="0"/>
              <a:t>وفي العراق  </a:t>
            </a:r>
          </a:p>
          <a:p>
            <a:pPr algn="r">
              <a:buNone/>
            </a:pPr>
            <a:r>
              <a:rPr lang="ar-IQ" dirty="0" smtClean="0"/>
              <a:t> سد حديثة وسدة الرمادي وسدة الهندية وسد الفلوجة وسد حمورابي وسد البغدادي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smtClean="0">
                <a:latin typeface="Arial" pitchFamily="34" charset="0"/>
                <a:cs typeface="Arial" pitchFamily="34" charset="0"/>
              </a:rPr>
              <a:t>نهر دجلة</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algn="r"/>
            <a:r>
              <a:rPr lang="ar-IQ" dirty="0" smtClean="0"/>
              <a:t>- يبلغ طوله    1800  كم</a:t>
            </a:r>
          </a:p>
          <a:p>
            <a:pPr algn="r"/>
            <a:r>
              <a:rPr lang="ar-IQ" dirty="0" smtClean="0"/>
              <a:t>- معدل إيراداته المائية السنوية عند مدينة الموصل  25.3 مليارمتر مكعب</a:t>
            </a:r>
          </a:p>
          <a:p>
            <a:pPr algn="r"/>
            <a:r>
              <a:rPr lang="ar-IQ" dirty="0" smtClean="0"/>
              <a:t>روافده في الأراضي العراقية:</a:t>
            </a:r>
          </a:p>
          <a:p>
            <a:pPr algn="r"/>
            <a:r>
              <a:rPr lang="ar-IQ" dirty="0" smtClean="0"/>
              <a:t>   - الزاب الكبير: ينبع في تركيا وإيراداته السنوية 13.5 مليار متر مكعب</a:t>
            </a:r>
          </a:p>
          <a:p>
            <a:pPr algn="r"/>
            <a:r>
              <a:rPr lang="ar-IQ" dirty="0" smtClean="0"/>
              <a:t>  - الزاب الصغير: منابعة في إيران والعراق وإيراداته  السنوية  7.95</a:t>
            </a:r>
          </a:p>
          <a:p>
            <a:pPr algn="r"/>
            <a:r>
              <a:rPr lang="ar-IQ" dirty="0" smtClean="0"/>
              <a:t>مليار متر مكعب</a:t>
            </a:r>
          </a:p>
          <a:p>
            <a:pPr algn="r"/>
            <a:r>
              <a:rPr lang="ar-IQ" dirty="0" smtClean="0"/>
              <a:t>  - العظيم : ينبع في العراق وإيراداته السنوية  1.55 مليار متر مكعب</a:t>
            </a:r>
          </a:p>
          <a:p>
            <a:pPr algn="r"/>
            <a:r>
              <a:rPr lang="ar-IQ" dirty="0" smtClean="0"/>
              <a:t>  - ديالى : منابعه في إيران والعراق وإيراداته 5.4 مليار متر مكعب </a:t>
            </a:r>
          </a:p>
          <a:p>
            <a:pPr algn="r"/>
            <a:r>
              <a:rPr lang="ar-IQ" sz="3200" dirty="0" smtClean="0">
                <a:solidFill>
                  <a:srgbClr val="FF0000"/>
                </a:solidFill>
              </a:rPr>
              <a:t>فيكون مجموع إيرادات دجلة حوالي 54 مليار متر مكعب </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smtClean="0"/>
              <a:t>السدود</a:t>
            </a:r>
            <a:endParaRPr lang="en-US" b="1" dirty="0"/>
          </a:p>
        </p:txBody>
      </p:sp>
      <p:sp>
        <p:nvSpPr>
          <p:cNvPr id="3" name="Content Placeholder 2"/>
          <p:cNvSpPr>
            <a:spLocks noGrp="1"/>
          </p:cNvSpPr>
          <p:nvPr>
            <p:ph idx="1"/>
          </p:nvPr>
        </p:nvSpPr>
        <p:spPr/>
        <p:txBody>
          <a:bodyPr/>
          <a:lstStyle/>
          <a:p>
            <a:pPr algn="r"/>
            <a:r>
              <a:rPr lang="ar-IQ" dirty="0" smtClean="0"/>
              <a:t>    </a:t>
            </a:r>
            <a:r>
              <a:rPr lang="ar-IQ" b="1" u="sng" dirty="0" smtClean="0"/>
              <a:t>في سوريا</a:t>
            </a:r>
          </a:p>
          <a:p>
            <a:pPr algn="r"/>
            <a:r>
              <a:rPr lang="ar-IQ" dirty="0" smtClean="0"/>
              <a:t>-  المشروع السوري الجديد</a:t>
            </a:r>
          </a:p>
          <a:p>
            <a:pPr algn="r"/>
            <a:r>
              <a:rPr lang="ar-IQ" dirty="0" smtClean="0"/>
              <a:t>    </a:t>
            </a:r>
            <a:r>
              <a:rPr lang="ar-IQ" b="1" u="sng" dirty="0" smtClean="0"/>
              <a:t>في العراق</a:t>
            </a:r>
          </a:p>
          <a:p>
            <a:pPr algn="r"/>
            <a:r>
              <a:rPr lang="ar-IQ" dirty="0" smtClean="0"/>
              <a:t>-  سد الموصل  وسدة الكوت</a:t>
            </a:r>
          </a:p>
          <a:p>
            <a:pPr algn="r"/>
            <a:r>
              <a:rPr lang="ar-IQ" dirty="0" smtClean="0"/>
              <a:t>- سدي دبس ودوكان على الزاب الصغير</a:t>
            </a:r>
          </a:p>
          <a:p>
            <a:pPr algn="r"/>
            <a:r>
              <a:rPr lang="ar-IQ" dirty="0" smtClean="0"/>
              <a:t>- سدي حمرين ودربندخان على ديالى</a:t>
            </a:r>
          </a:p>
          <a:p>
            <a:pPr algn="r"/>
            <a:r>
              <a:rPr lang="ar-IQ" dirty="0" smtClean="0"/>
              <a:t>- سد العظيم على العظيم</a:t>
            </a:r>
          </a:p>
          <a:p>
            <a:pPr algn="r"/>
            <a:r>
              <a:rPr lang="ar-IQ" dirty="0" smtClean="0"/>
              <a:t>- سد بخمة على الزاب الكبير</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 </a:t>
            </a:r>
            <a:endParaRPr lang="en-US" dirty="0"/>
          </a:p>
        </p:txBody>
      </p:sp>
      <p:pic>
        <p:nvPicPr>
          <p:cNvPr id="2050" name="Picture 2" descr="C:\Users\Shakir\Desktop\8.jpg"/>
          <p:cNvPicPr>
            <a:picLocks noGrp="1" noChangeAspect="1" noChangeArrowheads="1"/>
          </p:cNvPicPr>
          <p:nvPr>
            <p:ph idx="1"/>
          </p:nvPr>
        </p:nvPicPr>
        <p:blipFill>
          <a:blip r:embed="rId2"/>
          <a:srcRect/>
          <a:stretch>
            <a:fillRect/>
          </a:stretch>
        </p:blipFill>
        <p:spPr bwMode="auto">
          <a:xfrm>
            <a:off x="304800" y="304800"/>
            <a:ext cx="8610600" cy="6553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الكارون وبهمنشير</a:t>
            </a:r>
            <a:endParaRPr lang="en-US" dirty="0"/>
          </a:p>
        </p:txBody>
      </p:sp>
      <p:pic>
        <p:nvPicPr>
          <p:cNvPr id="3074" name="Picture 2" descr="C:\Users\Shakir\Desktop\7.jpg"/>
          <p:cNvPicPr>
            <a:picLocks noGrp="1" noChangeAspect="1" noChangeArrowheads="1"/>
          </p:cNvPicPr>
          <p:nvPr>
            <p:ph idx="1"/>
          </p:nvPr>
        </p:nvPicPr>
        <p:blipFill>
          <a:blip r:embed="rId2"/>
          <a:srcRect/>
          <a:stretch>
            <a:fillRect/>
          </a:stretch>
        </p:blipFill>
        <p:spPr bwMode="auto">
          <a:xfrm>
            <a:off x="152400" y="1219201"/>
            <a:ext cx="8610600" cy="5486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b="1" dirty="0" smtClean="0"/>
              <a:t>شط العرب وشط البصرة</a:t>
            </a:r>
            <a:endParaRPr lang="en-US" b="1" dirty="0"/>
          </a:p>
        </p:txBody>
      </p:sp>
      <p:sp>
        <p:nvSpPr>
          <p:cNvPr id="3" name="Content Placeholder 2"/>
          <p:cNvSpPr>
            <a:spLocks noGrp="1"/>
          </p:cNvSpPr>
          <p:nvPr>
            <p:ph idx="1"/>
          </p:nvPr>
        </p:nvSpPr>
        <p:spPr>
          <a:xfrm>
            <a:off x="304800" y="1828800"/>
            <a:ext cx="8610600" cy="4495800"/>
          </a:xfrm>
        </p:spPr>
        <p:txBody>
          <a:bodyPr/>
          <a:lstStyle/>
          <a:p>
            <a:pPr algn="r"/>
            <a:r>
              <a:rPr lang="ar-IQ" dirty="0" smtClean="0"/>
              <a:t>- طول شط العرب  204 كم وعرضه  400 – 1500 م وعمقه يسمح للسفن ذات الغطس الذي لا يتجاوز 9 أمتار للمرور فيه.</a:t>
            </a:r>
          </a:p>
          <a:p>
            <a:pPr algn="r"/>
            <a:r>
              <a:rPr lang="ar-IQ" dirty="0" smtClean="0"/>
              <a:t>- نظرا لمخاطر فيضانه المتكرر ( 1949, 1954 , 1969 ) فقد تم شق شط البصرة في السبعينيات من القرن الماضي .</a:t>
            </a:r>
          </a:p>
          <a:p>
            <a:pPr algn="r"/>
            <a:r>
              <a:rPr lang="ar-IQ" dirty="0" smtClean="0"/>
              <a:t>- طول شط البصرة  42 كم وعرضه 120 م قابل للزيادة الى 300 م</a:t>
            </a:r>
          </a:p>
          <a:p>
            <a:pPr algn="r"/>
            <a:endParaRPr lang="ar-IQ" dirty="0" smtClean="0"/>
          </a:p>
          <a:p>
            <a:pPr algn="r"/>
            <a:r>
              <a:rPr lang="ar-IQ" dirty="0" smtClean="0"/>
              <a:t>- الجداول المتفرعة من شط العرب وآلية السقي على جانبيه .</a:t>
            </a:r>
          </a:p>
          <a:p>
            <a:pPr algn="r"/>
            <a:r>
              <a:rPr lang="ar-IQ" dirty="0" smtClean="0"/>
              <a:t>- تناقص مياه دجلة والفرات وانقطاع الكارون</a:t>
            </a:r>
          </a:p>
          <a:p>
            <a:pPr algn="r"/>
            <a:endParaRPr lang="ar-IQ" dirty="0" smtClean="0"/>
          </a:p>
          <a:p>
            <a:pPr algn="r"/>
            <a:endParaRPr lang="ar-IQ" dirty="0" smtClean="0"/>
          </a:p>
          <a:p>
            <a:pPr algn="r"/>
            <a:endParaRPr lang="ar-IQ" dirty="0" smtClean="0"/>
          </a:p>
          <a:p>
            <a:pPr algn="r"/>
            <a:endParaRPr lang="ar-IQ" dirty="0" smtClean="0"/>
          </a:p>
          <a:p>
            <a:pPr algn="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Users\Shakir\Desktop\6.jpg"/>
          <p:cNvPicPr>
            <a:picLocks noGrp="1" noChangeAspect="1" noChangeArrowheads="1"/>
          </p:cNvPicPr>
          <p:nvPr>
            <p:ph idx="1"/>
          </p:nvPr>
        </p:nvPicPr>
        <p:blipFill>
          <a:blip r:embed="rId2"/>
          <a:srcRect/>
          <a:stretch>
            <a:fillRect/>
          </a:stretch>
        </p:blipFill>
        <p:spPr bwMode="auto">
          <a:xfrm>
            <a:off x="1143000" y="381000"/>
            <a:ext cx="6553200" cy="6477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508</TotalTime>
  <Words>1860</Words>
  <Application>Microsoft Office PowerPoint</Application>
  <PresentationFormat>On-screen Show (4:3)</PresentationFormat>
  <Paragraphs>135</Paragraphs>
  <Slides>25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Flow</vt:lpstr>
      <vt:lpstr>Document</vt:lpstr>
      <vt:lpstr>أزمة المياه في العراق</vt:lpstr>
      <vt:lpstr>Slide 2</vt:lpstr>
      <vt:lpstr>نهر الفرات</vt:lpstr>
      <vt:lpstr>نهر دجلة</vt:lpstr>
      <vt:lpstr>السدود</vt:lpstr>
      <vt:lpstr> </vt:lpstr>
      <vt:lpstr>الكارون وبهمنشير</vt:lpstr>
      <vt:lpstr>شط العرب وشط البصرة</vt:lpstr>
      <vt:lpstr>Slide 9</vt:lpstr>
      <vt:lpstr>النهر الثالث</vt:lpstr>
      <vt:lpstr>Slide 11</vt:lpstr>
      <vt:lpstr>Slide 12</vt:lpstr>
      <vt:lpstr>Slide 13</vt:lpstr>
      <vt:lpstr>Slide 14</vt:lpstr>
      <vt:lpstr>إتفاقية عام (1937)</vt:lpstr>
      <vt:lpstr>Slide 16</vt:lpstr>
      <vt:lpstr>أزمة الروافد ذات المنبع الإيراني</vt:lpstr>
      <vt:lpstr>Slide 18</vt:lpstr>
      <vt:lpstr>قوانين المياه الدولية</vt:lpstr>
      <vt:lpstr>Slide 20</vt:lpstr>
      <vt:lpstr>Slide 21</vt:lpstr>
      <vt:lpstr>Slide 22</vt:lpstr>
      <vt:lpstr>Slide 23</vt:lpstr>
      <vt:lpstr>التوصيات</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أزمة المياه في العراق</dc:title>
  <dc:creator>Shakir</dc:creator>
  <cp:lastModifiedBy>Shakir</cp:lastModifiedBy>
  <cp:revision>55</cp:revision>
  <dcterms:created xsi:type="dcterms:W3CDTF">2013-04-11T12:55:14Z</dcterms:created>
  <dcterms:modified xsi:type="dcterms:W3CDTF">2013-05-19T13:34:06Z</dcterms:modified>
</cp:coreProperties>
</file>